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59" r:id="rId5"/>
    <p:sldId id="260" r:id="rId6"/>
    <p:sldId id="263" r:id="rId7"/>
    <p:sldId id="264"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1565CB-C478-4BD5-AC7C-A9046B893B2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395467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1565CB-C478-4BD5-AC7C-A9046B893B2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294584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1565CB-C478-4BD5-AC7C-A9046B893B2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4072155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1565CB-C478-4BD5-AC7C-A9046B893B2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2507646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11565CB-C478-4BD5-AC7C-A9046B893B2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2335728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1565CB-C478-4BD5-AC7C-A9046B893B2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59177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1565CB-C478-4BD5-AC7C-A9046B893B2F}" type="datetimeFigureOut">
              <a:rPr lang="en-US" smtClean="0"/>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3058595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1565CB-C478-4BD5-AC7C-A9046B893B2F}" type="datetimeFigureOut">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331877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1565CB-C478-4BD5-AC7C-A9046B893B2F}" type="datetimeFigureOut">
              <a:rPr lang="en-US" smtClean="0"/>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259688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1565CB-C478-4BD5-AC7C-A9046B893B2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1450188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1565CB-C478-4BD5-AC7C-A9046B893B2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864B4-8119-492A-8C22-08E4D19AC1A5}" type="slidenum">
              <a:rPr lang="en-US" smtClean="0"/>
              <a:t>‹#›</a:t>
            </a:fld>
            <a:endParaRPr lang="en-US"/>
          </a:p>
        </p:txBody>
      </p:sp>
    </p:spTree>
    <p:extLst>
      <p:ext uri="{BB962C8B-B14F-4D97-AF65-F5344CB8AC3E}">
        <p14:creationId xmlns:p14="http://schemas.microsoft.com/office/powerpoint/2010/main" val="1340352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1565CB-C478-4BD5-AC7C-A9046B893B2F}" type="datetimeFigureOut">
              <a:rPr lang="en-US" smtClean="0"/>
              <a:t>6/6/2022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864B4-8119-492A-8C22-08E4D19AC1A5}" type="slidenum">
              <a:rPr lang="en-US" smtClean="0"/>
              <a:t>‹#›</a:t>
            </a:fld>
            <a:endParaRPr lang="en-US"/>
          </a:p>
        </p:txBody>
      </p:sp>
    </p:spTree>
    <p:extLst>
      <p:ext uri="{BB962C8B-B14F-4D97-AF65-F5344CB8AC3E}">
        <p14:creationId xmlns:p14="http://schemas.microsoft.com/office/powerpoint/2010/main" val="1652564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198686"/>
            <a:ext cx="6085754" cy="2973975"/>
          </a:xfrm>
          <a:prstGeom prst="rect">
            <a:avLst/>
          </a:prstGeom>
        </p:spPr>
      </p:pic>
      <p:pic>
        <p:nvPicPr>
          <p:cNvPr id="5" name="Picture 4"/>
          <p:cNvPicPr>
            <a:picLocks noChangeAspect="1"/>
          </p:cNvPicPr>
          <p:nvPr/>
        </p:nvPicPr>
        <p:blipFill>
          <a:blip r:embed="rId3"/>
          <a:stretch>
            <a:fillRect/>
          </a:stretch>
        </p:blipFill>
        <p:spPr>
          <a:xfrm>
            <a:off x="6085749" y="621742"/>
            <a:ext cx="6079485" cy="2973975"/>
          </a:xfrm>
          <a:prstGeom prst="rect">
            <a:avLst/>
          </a:prstGeom>
        </p:spPr>
      </p:pic>
      <p:pic>
        <p:nvPicPr>
          <p:cNvPr id="6" name="Picture 5"/>
          <p:cNvPicPr>
            <a:picLocks noChangeAspect="1"/>
          </p:cNvPicPr>
          <p:nvPr/>
        </p:nvPicPr>
        <p:blipFill>
          <a:blip r:embed="rId4"/>
          <a:stretch>
            <a:fillRect/>
          </a:stretch>
        </p:blipFill>
        <p:spPr>
          <a:xfrm>
            <a:off x="6085750" y="3778596"/>
            <a:ext cx="6079485" cy="2953076"/>
          </a:xfrm>
          <a:prstGeom prst="rect">
            <a:avLst/>
          </a:prstGeom>
        </p:spPr>
      </p:pic>
      <p:sp>
        <p:nvSpPr>
          <p:cNvPr id="7" name="TextBox 6"/>
          <p:cNvSpPr txBox="1"/>
          <p:nvPr/>
        </p:nvSpPr>
        <p:spPr>
          <a:xfrm>
            <a:off x="212391" y="497473"/>
            <a:ext cx="5137265" cy="461665"/>
          </a:xfrm>
          <a:prstGeom prst="rect">
            <a:avLst/>
          </a:prstGeom>
          <a:noFill/>
        </p:spPr>
        <p:txBody>
          <a:bodyPr wrap="square" rtlCol="0">
            <a:spAutoFit/>
          </a:bodyPr>
          <a:lstStyle/>
          <a:p>
            <a:r>
              <a:rPr lang="en-US" sz="2400" dirty="0" smtClean="0"/>
              <a:t>Cowlitz River Salmonid Runtime Tracker</a:t>
            </a:r>
          </a:p>
        </p:txBody>
      </p:sp>
      <p:sp>
        <p:nvSpPr>
          <p:cNvPr id="9" name="TextBox 8"/>
          <p:cNvSpPr txBox="1"/>
          <p:nvPr/>
        </p:nvSpPr>
        <p:spPr>
          <a:xfrm>
            <a:off x="124691" y="1056484"/>
            <a:ext cx="522496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In-depth </a:t>
            </a:r>
            <a:r>
              <a:rPr lang="en-US" sz="1400" dirty="0" err="1" smtClean="0"/>
              <a:t>Rshiny</a:t>
            </a:r>
            <a:r>
              <a:rPr lang="en-US" sz="1400" dirty="0" smtClean="0"/>
              <a:t> application </a:t>
            </a:r>
          </a:p>
          <a:p>
            <a:pPr marL="285750" indent="-285750">
              <a:buFont typeface="Arial" panose="020B0604020202020204" pitchFamily="34" charset="0"/>
              <a:buChar char="•"/>
            </a:pPr>
            <a:r>
              <a:rPr lang="en-US" sz="1400" dirty="0" smtClean="0"/>
              <a:t>Advanced Statistical Analysis and Modeling</a:t>
            </a:r>
          </a:p>
          <a:p>
            <a:pPr marL="285750" indent="-285750">
              <a:buFont typeface="Arial" panose="020B0604020202020204" pitchFamily="34" charset="0"/>
              <a:buChar char="•"/>
            </a:pPr>
            <a:r>
              <a:rPr lang="en-US" sz="1400" dirty="0" smtClean="0"/>
              <a:t>Time Series Visualizations</a:t>
            </a:r>
          </a:p>
          <a:p>
            <a:pPr marL="285750" indent="-285750">
              <a:buFont typeface="Arial" panose="020B0604020202020204" pitchFamily="34" charset="0"/>
              <a:buChar char="•"/>
            </a:pPr>
            <a:r>
              <a:rPr lang="en-US" sz="1400" dirty="0" smtClean="0"/>
              <a:t>Live data pipeline constructed using Access, FME, Databricks, AWS, Snowflake and Shiny</a:t>
            </a:r>
          </a:p>
          <a:p>
            <a:pPr marL="285750" indent="-285750">
              <a:buFont typeface="Arial" panose="020B0604020202020204" pitchFamily="34" charset="0"/>
              <a:buChar char="•"/>
            </a:pPr>
            <a:r>
              <a:rPr lang="en-US" sz="1400" dirty="0" smtClean="0"/>
              <a:t>https://tacoma.shinyapps.io/cowlitz_runtime_app/</a:t>
            </a:r>
          </a:p>
        </p:txBody>
      </p:sp>
    </p:spTree>
    <p:extLst>
      <p:ext uri="{BB962C8B-B14F-4D97-AF65-F5344CB8AC3E}">
        <p14:creationId xmlns:p14="http://schemas.microsoft.com/office/powerpoint/2010/main" val="2127740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2391" y="497473"/>
            <a:ext cx="5137265" cy="830997"/>
          </a:xfrm>
          <a:prstGeom prst="rect">
            <a:avLst/>
          </a:prstGeom>
          <a:noFill/>
        </p:spPr>
        <p:txBody>
          <a:bodyPr wrap="square" rtlCol="0">
            <a:spAutoFit/>
          </a:bodyPr>
          <a:lstStyle/>
          <a:p>
            <a:r>
              <a:rPr lang="en-US" sz="2400" dirty="0" smtClean="0"/>
              <a:t>Cowlitz River Salmonid Runtime Tracker Comparison Dashboard</a:t>
            </a:r>
          </a:p>
        </p:txBody>
      </p:sp>
      <p:sp>
        <p:nvSpPr>
          <p:cNvPr id="9" name="TextBox 8"/>
          <p:cNvSpPr txBox="1"/>
          <p:nvPr/>
        </p:nvSpPr>
        <p:spPr>
          <a:xfrm>
            <a:off x="124690" y="1405619"/>
            <a:ext cx="522496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err="1" smtClean="0"/>
              <a:t>Rshiny</a:t>
            </a:r>
            <a:r>
              <a:rPr lang="en-US" sz="1400" dirty="0" smtClean="0"/>
              <a:t> reactive dashboard </a:t>
            </a:r>
          </a:p>
          <a:p>
            <a:pPr marL="285750" indent="-285750">
              <a:buFont typeface="Arial" panose="020B0604020202020204" pitchFamily="34" charset="0"/>
              <a:buChar char="•"/>
            </a:pPr>
            <a:r>
              <a:rPr lang="en-US" sz="1400" dirty="0" smtClean="0"/>
              <a:t>Time Series Visualizations</a:t>
            </a:r>
          </a:p>
          <a:p>
            <a:pPr marL="285750" indent="-285750">
              <a:buFont typeface="Arial" panose="020B0604020202020204" pitchFamily="34" charset="0"/>
              <a:buChar char="•"/>
            </a:pPr>
            <a:r>
              <a:rPr lang="en-US" sz="1400" dirty="0" smtClean="0"/>
              <a:t>Advanced display of reactive </a:t>
            </a:r>
            <a:r>
              <a:rPr lang="en-US" sz="1400" dirty="0" err="1" smtClean="0"/>
              <a:t>ggplots</a:t>
            </a:r>
            <a:endParaRPr lang="en-US" sz="1400" dirty="0" smtClean="0"/>
          </a:p>
          <a:p>
            <a:pPr marL="285750" indent="-285750">
              <a:buFont typeface="Arial" panose="020B0604020202020204" pitchFamily="34" charset="0"/>
              <a:buChar char="•"/>
            </a:pPr>
            <a:r>
              <a:rPr lang="en-US" sz="1400" dirty="0" smtClean="0"/>
              <a:t>Live data pipeline constructed using Access, FME, Databricks, AWS, Snowflake and Shiny</a:t>
            </a:r>
          </a:p>
          <a:p>
            <a:pPr marL="285750" indent="-285750">
              <a:buFont typeface="Arial" panose="020B0604020202020204" pitchFamily="34" charset="0"/>
              <a:buChar char="•"/>
            </a:pPr>
            <a:r>
              <a:rPr lang="en-US" sz="1400" dirty="0" smtClean="0"/>
              <a:t>https://tacoma.shinyapps.io/testing_reactive_graphs/</a:t>
            </a:r>
            <a:endParaRPr lang="en-US" sz="1400" dirty="0" smtClean="0"/>
          </a:p>
        </p:txBody>
      </p:sp>
      <p:pic>
        <p:nvPicPr>
          <p:cNvPr id="2" name="Picture 1"/>
          <p:cNvPicPr>
            <a:picLocks noChangeAspect="1"/>
          </p:cNvPicPr>
          <p:nvPr/>
        </p:nvPicPr>
        <p:blipFill>
          <a:blip r:embed="rId2"/>
          <a:stretch>
            <a:fillRect/>
          </a:stretch>
        </p:blipFill>
        <p:spPr>
          <a:xfrm>
            <a:off x="124690" y="3186320"/>
            <a:ext cx="7258652" cy="3570080"/>
          </a:xfrm>
          <a:prstGeom prst="rect">
            <a:avLst/>
          </a:prstGeom>
        </p:spPr>
      </p:pic>
      <p:pic>
        <p:nvPicPr>
          <p:cNvPr id="3" name="Picture 2"/>
          <p:cNvPicPr>
            <a:picLocks noChangeAspect="1"/>
          </p:cNvPicPr>
          <p:nvPr/>
        </p:nvPicPr>
        <p:blipFill>
          <a:blip r:embed="rId3"/>
          <a:stretch>
            <a:fillRect/>
          </a:stretch>
        </p:blipFill>
        <p:spPr>
          <a:xfrm>
            <a:off x="5705256" y="151702"/>
            <a:ext cx="6486744" cy="3170085"/>
          </a:xfrm>
          <a:prstGeom prst="rect">
            <a:avLst/>
          </a:prstGeom>
        </p:spPr>
      </p:pic>
    </p:spTree>
    <p:extLst>
      <p:ext uri="{BB962C8B-B14F-4D97-AF65-F5344CB8AC3E}">
        <p14:creationId xmlns:p14="http://schemas.microsoft.com/office/powerpoint/2010/main" val="312972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2391" y="497473"/>
            <a:ext cx="5137265" cy="830997"/>
          </a:xfrm>
          <a:prstGeom prst="rect">
            <a:avLst/>
          </a:prstGeom>
          <a:noFill/>
        </p:spPr>
        <p:txBody>
          <a:bodyPr wrap="square" rtlCol="0">
            <a:spAutoFit/>
          </a:bodyPr>
          <a:lstStyle/>
          <a:p>
            <a:r>
              <a:rPr lang="en-US" sz="2400" dirty="0" smtClean="0"/>
              <a:t>Cowlitz Trout Hatchery PIT Array Dashboard - Tableau</a:t>
            </a:r>
          </a:p>
        </p:txBody>
      </p:sp>
      <p:sp>
        <p:nvSpPr>
          <p:cNvPr id="9" name="TextBox 8"/>
          <p:cNvSpPr txBox="1"/>
          <p:nvPr/>
        </p:nvSpPr>
        <p:spPr>
          <a:xfrm>
            <a:off x="0" y="1328470"/>
            <a:ext cx="522496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Tableau Dashboard</a:t>
            </a:r>
          </a:p>
          <a:p>
            <a:pPr marL="285750" indent="-285750">
              <a:buFont typeface="Arial" panose="020B0604020202020204" pitchFamily="34" charset="0"/>
              <a:buChar char="•"/>
            </a:pPr>
            <a:r>
              <a:rPr lang="en-US" sz="1400" dirty="0" smtClean="0"/>
              <a:t>Daily data pipeline constructed using Excel, FME, AWS, Snowflake and Tableau</a:t>
            </a:r>
          </a:p>
          <a:p>
            <a:pPr marL="285750" indent="-285750">
              <a:buFont typeface="Arial" panose="020B0604020202020204" pitchFamily="34" charset="0"/>
              <a:buChar char="•"/>
            </a:pPr>
            <a:r>
              <a:rPr lang="en-US" sz="1400" dirty="0" smtClean="0"/>
              <a:t>Designed as a tool for monitoring by City of Tacoma Employees</a:t>
            </a:r>
          </a:p>
          <a:p>
            <a:pPr marL="285750" indent="-285750">
              <a:buFont typeface="Arial" panose="020B0604020202020204" pitchFamily="34" charset="0"/>
              <a:buChar char="•"/>
            </a:pPr>
            <a:r>
              <a:rPr lang="en-US" sz="1400" dirty="0" smtClean="0"/>
              <a:t>https://analytics.tacoma.lcl/#/views/COWLITZ_TROUT_PIT_ARRAY/Dashboard1</a:t>
            </a:r>
            <a:endParaRPr lang="en-US" sz="1400" dirty="0" smtClean="0"/>
          </a:p>
        </p:txBody>
      </p:sp>
      <p:pic>
        <p:nvPicPr>
          <p:cNvPr id="4" name="Picture 3"/>
          <p:cNvPicPr>
            <a:picLocks noChangeAspect="1"/>
          </p:cNvPicPr>
          <p:nvPr/>
        </p:nvPicPr>
        <p:blipFill>
          <a:blip r:embed="rId2"/>
          <a:stretch>
            <a:fillRect/>
          </a:stretch>
        </p:blipFill>
        <p:spPr>
          <a:xfrm>
            <a:off x="1049866" y="3144352"/>
            <a:ext cx="9845341" cy="3655506"/>
          </a:xfrm>
          <a:prstGeom prst="rect">
            <a:avLst/>
          </a:prstGeom>
        </p:spPr>
      </p:pic>
    </p:spTree>
    <p:extLst>
      <p:ext uri="{BB962C8B-B14F-4D97-AF65-F5344CB8AC3E}">
        <p14:creationId xmlns:p14="http://schemas.microsoft.com/office/powerpoint/2010/main" val="71644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2391" y="497473"/>
            <a:ext cx="5137265" cy="830997"/>
          </a:xfrm>
          <a:prstGeom prst="rect">
            <a:avLst/>
          </a:prstGeom>
          <a:noFill/>
        </p:spPr>
        <p:txBody>
          <a:bodyPr wrap="square" rtlCol="0">
            <a:spAutoFit/>
          </a:bodyPr>
          <a:lstStyle/>
          <a:p>
            <a:r>
              <a:rPr lang="en-US" sz="2400" dirty="0" smtClean="0"/>
              <a:t>Cowlitz Trout Hatchery PIT Array Dashboard</a:t>
            </a:r>
          </a:p>
        </p:txBody>
      </p:sp>
      <p:sp>
        <p:nvSpPr>
          <p:cNvPr id="9" name="TextBox 8"/>
          <p:cNvSpPr txBox="1"/>
          <p:nvPr/>
        </p:nvSpPr>
        <p:spPr>
          <a:xfrm>
            <a:off x="124690" y="1405619"/>
            <a:ext cx="5224966"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err="1" smtClean="0"/>
              <a:t>Rshiny</a:t>
            </a:r>
            <a:r>
              <a:rPr lang="en-US" sz="1400" dirty="0" smtClean="0"/>
              <a:t> application</a:t>
            </a:r>
          </a:p>
          <a:p>
            <a:pPr marL="285750" indent="-285750">
              <a:buFont typeface="Arial" panose="020B0604020202020204" pitchFamily="34" charset="0"/>
              <a:buChar char="•"/>
            </a:pPr>
            <a:r>
              <a:rPr lang="en-US" sz="1400" dirty="0" smtClean="0"/>
              <a:t>Static report production from within the application</a:t>
            </a:r>
          </a:p>
          <a:p>
            <a:pPr marL="285750" indent="-285750">
              <a:buFont typeface="Arial" panose="020B0604020202020204" pitchFamily="34" charset="0"/>
              <a:buChar char="•"/>
            </a:pPr>
            <a:r>
              <a:rPr lang="en-US" sz="1400" dirty="0" smtClean="0"/>
              <a:t>Daily data pipeline constructed using Excel, FME, AWS, Snowflake and Shiny</a:t>
            </a:r>
          </a:p>
          <a:p>
            <a:pPr marL="285750" indent="-285750">
              <a:buFont typeface="Arial" panose="020B0604020202020204" pitchFamily="34" charset="0"/>
              <a:buChar char="•"/>
            </a:pPr>
            <a:r>
              <a:rPr lang="en-US" sz="1400" dirty="0" smtClean="0"/>
              <a:t>Designed as a duplicate of the Tableau dashboard to allow for monitoring by contracted parties outside the City of Tacoma</a:t>
            </a:r>
            <a:endParaRPr lang="en-US" sz="1400" dirty="0" smtClean="0"/>
          </a:p>
          <a:p>
            <a:pPr marL="285750" indent="-285750">
              <a:buFont typeface="Arial" panose="020B0604020202020204" pitchFamily="34" charset="0"/>
              <a:buChar char="•"/>
            </a:pPr>
            <a:r>
              <a:rPr lang="en-US" sz="1400" dirty="0" smtClean="0"/>
              <a:t>https://tacoma.shinyapps.io/CTH_PIT_ARRAY/?_ga=2.202115601.10456577.1641499143-898210803.1635523745</a:t>
            </a:r>
            <a:endParaRPr lang="en-US" sz="1400" dirty="0" smtClean="0"/>
          </a:p>
        </p:txBody>
      </p:sp>
      <p:pic>
        <p:nvPicPr>
          <p:cNvPr id="4" name="Picture 3"/>
          <p:cNvPicPr>
            <a:picLocks noChangeAspect="1"/>
          </p:cNvPicPr>
          <p:nvPr/>
        </p:nvPicPr>
        <p:blipFill>
          <a:blip r:embed="rId2"/>
          <a:stretch>
            <a:fillRect/>
          </a:stretch>
        </p:blipFill>
        <p:spPr>
          <a:xfrm>
            <a:off x="5329567" y="0"/>
            <a:ext cx="6862433" cy="3374967"/>
          </a:xfrm>
          <a:prstGeom prst="rect">
            <a:avLst/>
          </a:prstGeom>
        </p:spPr>
      </p:pic>
      <p:pic>
        <p:nvPicPr>
          <p:cNvPr id="5" name="Picture 4"/>
          <p:cNvPicPr>
            <a:picLocks noChangeAspect="1"/>
          </p:cNvPicPr>
          <p:nvPr/>
        </p:nvPicPr>
        <p:blipFill>
          <a:blip r:embed="rId3"/>
          <a:stretch>
            <a:fillRect/>
          </a:stretch>
        </p:blipFill>
        <p:spPr>
          <a:xfrm>
            <a:off x="-66503" y="3452116"/>
            <a:ext cx="6666955" cy="3223005"/>
          </a:xfrm>
          <a:prstGeom prst="rect">
            <a:avLst/>
          </a:prstGeom>
        </p:spPr>
      </p:pic>
      <p:pic>
        <p:nvPicPr>
          <p:cNvPr id="6" name="Picture 5"/>
          <p:cNvPicPr>
            <a:picLocks noChangeAspect="1"/>
          </p:cNvPicPr>
          <p:nvPr/>
        </p:nvPicPr>
        <p:blipFill>
          <a:blip r:embed="rId4"/>
          <a:stretch>
            <a:fillRect/>
          </a:stretch>
        </p:blipFill>
        <p:spPr>
          <a:xfrm>
            <a:off x="7306887" y="3959232"/>
            <a:ext cx="4114718" cy="2715889"/>
          </a:xfrm>
          <a:prstGeom prst="rect">
            <a:avLst/>
          </a:prstGeom>
        </p:spPr>
      </p:pic>
    </p:spTree>
    <p:extLst>
      <p:ext uri="{BB962C8B-B14F-4D97-AF65-F5344CB8AC3E}">
        <p14:creationId xmlns:p14="http://schemas.microsoft.com/office/powerpoint/2010/main" val="199576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2391" y="497473"/>
            <a:ext cx="5137265" cy="461665"/>
          </a:xfrm>
          <a:prstGeom prst="rect">
            <a:avLst/>
          </a:prstGeom>
          <a:noFill/>
        </p:spPr>
        <p:txBody>
          <a:bodyPr wrap="square" rtlCol="0">
            <a:spAutoFit/>
          </a:bodyPr>
          <a:lstStyle/>
          <a:p>
            <a:r>
              <a:rPr lang="en-US" sz="2400" dirty="0" smtClean="0"/>
              <a:t>Mayfield Juvenile Report Generator</a:t>
            </a:r>
          </a:p>
        </p:txBody>
      </p:sp>
      <p:sp>
        <p:nvSpPr>
          <p:cNvPr id="9" name="TextBox 8"/>
          <p:cNvSpPr txBox="1"/>
          <p:nvPr/>
        </p:nvSpPr>
        <p:spPr>
          <a:xfrm>
            <a:off x="124690" y="1036287"/>
            <a:ext cx="522496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err="1" smtClean="0"/>
              <a:t>Rshiny</a:t>
            </a:r>
            <a:r>
              <a:rPr lang="en-US" sz="1400" dirty="0" smtClean="0"/>
              <a:t> form submitter</a:t>
            </a:r>
          </a:p>
          <a:p>
            <a:pPr marL="285750" indent="-285750">
              <a:buFont typeface="Arial" panose="020B0604020202020204" pitchFamily="34" charset="0"/>
              <a:buChar char="•"/>
            </a:pPr>
            <a:r>
              <a:rPr lang="en-US" sz="1400" dirty="0" smtClean="0"/>
              <a:t>Designed to construct weekly project reports using user data inputs</a:t>
            </a:r>
          </a:p>
          <a:p>
            <a:pPr marL="285750" indent="-285750">
              <a:buFont typeface="Arial" panose="020B0604020202020204" pitchFamily="34" charset="0"/>
              <a:buChar char="•"/>
            </a:pPr>
            <a:r>
              <a:rPr lang="en-US" sz="1400" dirty="0" smtClean="0"/>
              <a:t>Allows for custom reports that</a:t>
            </a:r>
          </a:p>
          <a:p>
            <a:pPr marL="285750" indent="-285750">
              <a:buFont typeface="Arial" panose="020B0604020202020204" pitchFamily="34" charset="0"/>
              <a:buChar char="•"/>
            </a:pPr>
            <a:r>
              <a:rPr lang="en-US" sz="1400" dirty="0"/>
              <a:t>E</a:t>
            </a:r>
            <a:r>
              <a:rPr lang="en-US" sz="1400" dirty="0" smtClean="0"/>
              <a:t>liminates potential reporting errors</a:t>
            </a:r>
          </a:p>
          <a:p>
            <a:pPr marL="285750" indent="-285750">
              <a:buFont typeface="Arial" panose="020B0604020202020204" pitchFamily="34" charset="0"/>
              <a:buChar char="•"/>
            </a:pPr>
            <a:r>
              <a:rPr lang="en-US" sz="1400" dirty="0" smtClean="0"/>
              <a:t>Saves staff 2-3 hours weekly</a:t>
            </a:r>
          </a:p>
          <a:p>
            <a:pPr marL="285750" indent="-285750">
              <a:buFont typeface="Arial" panose="020B0604020202020204" pitchFamily="34" charset="0"/>
              <a:buChar char="•"/>
            </a:pPr>
            <a:r>
              <a:rPr lang="en-US" sz="1400" dirty="0" smtClean="0"/>
              <a:t>https://</a:t>
            </a:r>
            <a:r>
              <a:rPr lang="en-US" sz="1400" smtClean="0"/>
              <a:t>tacoma.shinyapps.io/cowlitz_mayfield_report_generator/</a:t>
            </a:r>
            <a:endParaRPr lang="en-US" sz="1400" dirty="0" smtClean="0"/>
          </a:p>
        </p:txBody>
      </p:sp>
      <p:pic>
        <p:nvPicPr>
          <p:cNvPr id="2" name="Picture 1"/>
          <p:cNvPicPr>
            <a:picLocks noChangeAspect="1"/>
          </p:cNvPicPr>
          <p:nvPr/>
        </p:nvPicPr>
        <p:blipFill>
          <a:blip r:embed="rId2"/>
          <a:stretch>
            <a:fillRect/>
          </a:stretch>
        </p:blipFill>
        <p:spPr>
          <a:xfrm>
            <a:off x="6026728" y="188110"/>
            <a:ext cx="6030603" cy="2690353"/>
          </a:xfrm>
          <a:prstGeom prst="rect">
            <a:avLst/>
          </a:prstGeom>
        </p:spPr>
      </p:pic>
      <p:pic>
        <p:nvPicPr>
          <p:cNvPr id="3" name="Picture 2"/>
          <p:cNvPicPr>
            <a:picLocks noChangeAspect="1"/>
          </p:cNvPicPr>
          <p:nvPr/>
        </p:nvPicPr>
        <p:blipFill>
          <a:blip r:embed="rId3"/>
          <a:stretch>
            <a:fillRect/>
          </a:stretch>
        </p:blipFill>
        <p:spPr>
          <a:xfrm>
            <a:off x="183712" y="3516283"/>
            <a:ext cx="3684346" cy="1623146"/>
          </a:xfrm>
          <a:prstGeom prst="rect">
            <a:avLst/>
          </a:prstGeom>
        </p:spPr>
      </p:pic>
      <p:pic>
        <p:nvPicPr>
          <p:cNvPr id="8" name="Picture 7"/>
          <p:cNvPicPr>
            <a:picLocks noChangeAspect="1"/>
          </p:cNvPicPr>
          <p:nvPr/>
        </p:nvPicPr>
        <p:blipFill>
          <a:blip r:embed="rId4"/>
          <a:stretch>
            <a:fillRect/>
          </a:stretch>
        </p:blipFill>
        <p:spPr>
          <a:xfrm>
            <a:off x="4143687" y="2878463"/>
            <a:ext cx="2883509" cy="3793805"/>
          </a:xfrm>
          <a:prstGeom prst="rect">
            <a:avLst/>
          </a:prstGeom>
        </p:spPr>
      </p:pic>
      <p:pic>
        <p:nvPicPr>
          <p:cNvPr id="10" name="Picture 9"/>
          <p:cNvPicPr>
            <a:picLocks noChangeAspect="1"/>
          </p:cNvPicPr>
          <p:nvPr/>
        </p:nvPicPr>
        <p:blipFill>
          <a:blip r:embed="rId5"/>
          <a:stretch>
            <a:fillRect/>
          </a:stretch>
        </p:blipFill>
        <p:spPr>
          <a:xfrm>
            <a:off x="7274146" y="3097247"/>
            <a:ext cx="4604741" cy="3261062"/>
          </a:xfrm>
          <a:prstGeom prst="rect">
            <a:avLst/>
          </a:prstGeom>
        </p:spPr>
      </p:pic>
    </p:spTree>
    <p:extLst>
      <p:ext uri="{BB962C8B-B14F-4D97-AF65-F5344CB8AC3E}">
        <p14:creationId xmlns:p14="http://schemas.microsoft.com/office/powerpoint/2010/main" val="2111322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8275" y="472534"/>
            <a:ext cx="5137265" cy="461665"/>
          </a:xfrm>
          <a:prstGeom prst="rect">
            <a:avLst/>
          </a:prstGeom>
          <a:noFill/>
        </p:spPr>
        <p:txBody>
          <a:bodyPr wrap="square" rtlCol="0">
            <a:spAutoFit/>
          </a:bodyPr>
          <a:lstStyle/>
          <a:p>
            <a:r>
              <a:rPr lang="en-US" sz="2400" dirty="0" smtClean="0"/>
              <a:t>Creel Flow Map – ESRI ArcGIS Pro</a:t>
            </a:r>
          </a:p>
        </p:txBody>
      </p:sp>
      <p:sp>
        <p:nvSpPr>
          <p:cNvPr id="9" name="TextBox 8"/>
          <p:cNvSpPr txBox="1"/>
          <p:nvPr/>
        </p:nvSpPr>
        <p:spPr>
          <a:xfrm>
            <a:off x="440574" y="1011348"/>
            <a:ext cx="380723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ArcGIS Pro Flow Map</a:t>
            </a:r>
          </a:p>
          <a:p>
            <a:pPr marL="285750" indent="-285750">
              <a:buFont typeface="Arial" panose="020B0604020202020204" pitchFamily="34" charset="0"/>
              <a:buChar char="•"/>
            </a:pPr>
            <a:r>
              <a:rPr lang="en-US" sz="1400" dirty="0" smtClean="0"/>
              <a:t>Depicts the density of anglers traveling to popular locations </a:t>
            </a:r>
            <a:r>
              <a:rPr lang="en-US" sz="1400" dirty="0" smtClean="0"/>
              <a:t>from their cities of residence</a:t>
            </a:r>
          </a:p>
          <a:p>
            <a:pPr marL="285750" indent="-285750">
              <a:buFont typeface="Arial" panose="020B0604020202020204" pitchFamily="34" charset="0"/>
              <a:buChar char="•"/>
            </a:pPr>
            <a:r>
              <a:rPr lang="en-US" sz="1400" dirty="0" smtClean="0"/>
              <a:t>Created after extensive in person angler interviews</a:t>
            </a:r>
          </a:p>
        </p:txBody>
      </p:sp>
      <p:pic>
        <p:nvPicPr>
          <p:cNvPr id="4" name="Picture 3"/>
          <p:cNvPicPr>
            <a:picLocks noChangeAspect="1"/>
          </p:cNvPicPr>
          <p:nvPr/>
        </p:nvPicPr>
        <p:blipFill>
          <a:blip r:embed="rId2"/>
          <a:stretch>
            <a:fillRect/>
          </a:stretch>
        </p:blipFill>
        <p:spPr>
          <a:xfrm>
            <a:off x="5817618" y="108065"/>
            <a:ext cx="5178560" cy="6655723"/>
          </a:xfrm>
          <a:prstGeom prst="rect">
            <a:avLst/>
          </a:prstGeom>
        </p:spPr>
      </p:pic>
      <p:pic>
        <p:nvPicPr>
          <p:cNvPr id="5" name="Picture 4"/>
          <p:cNvPicPr>
            <a:picLocks noChangeAspect="1"/>
          </p:cNvPicPr>
          <p:nvPr/>
        </p:nvPicPr>
        <p:blipFill>
          <a:blip r:embed="rId3"/>
          <a:stretch>
            <a:fillRect/>
          </a:stretch>
        </p:blipFill>
        <p:spPr>
          <a:xfrm>
            <a:off x="2337898" y="2310938"/>
            <a:ext cx="3327642" cy="4299065"/>
          </a:xfrm>
          <a:prstGeom prst="rect">
            <a:avLst/>
          </a:prstGeom>
        </p:spPr>
      </p:pic>
    </p:spTree>
    <p:extLst>
      <p:ext uri="{BB962C8B-B14F-4D97-AF65-F5344CB8AC3E}">
        <p14:creationId xmlns:p14="http://schemas.microsoft.com/office/powerpoint/2010/main" val="23519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8275" y="472534"/>
            <a:ext cx="5137265" cy="461665"/>
          </a:xfrm>
          <a:prstGeom prst="rect">
            <a:avLst/>
          </a:prstGeom>
          <a:noFill/>
        </p:spPr>
        <p:txBody>
          <a:bodyPr wrap="square" rtlCol="0">
            <a:spAutoFit/>
          </a:bodyPr>
          <a:lstStyle/>
          <a:p>
            <a:r>
              <a:rPr lang="en-US" sz="2400" dirty="0" smtClean="0"/>
              <a:t>Bathymetry Map – ESRI ArcGIS Pro</a:t>
            </a:r>
          </a:p>
        </p:txBody>
      </p:sp>
      <p:sp>
        <p:nvSpPr>
          <p:cNvPr id="9" name="TextBox 8"/>
          <p:cNvSpPr txBox="1"/>
          <p:nvPr/>
        </p:nvSpPr>
        <p:spPr>
          <a:xfrm>
            <a:off x="440574" y="1011348"/>
            <a:ext cx="3807230"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ArcGIS Pro Bathymetry Map</a:t>
            </a:r>
          </a:p>
          <a:p>
            <a:pPr marL="285750" indent="-285750">
              <a:buFont typeface="Arial" panose="020B0604020202020204" pitchFamily="34" charset="0"/>
              <a:buChar char="•"/>
            </a:pPr>
            <a:r>
              <a:rPr lang="en-US" sz="1400" dirty="0" smtClean="0"/>
              <a:t>Constructed from depth measurements collected in the field</a:t>
            </a:r>
          </a:p>
          <a:p>
            <a:pPr marL="285750" indent="-285750">
              <a:buFont typeface="Arial" panose="020B0604020202020204" pitchFamily="34" charset="0"/>
              <a:buChar char="•"/>
            </a:pPr>
            <a:r>
              <a:rPr lang="en-US" sz="1400" dirty="0" smtClean="0"/>
              <a:t>Displays the bathymetry of the reservoir for the banks of concern</a:t>
            </a:r>
          </a:p>
          <a:p>
            <a:pPr marL="285750" indent="-285750">
              <a:buFont typeface="Arial" panose="020B0604020202020204" pitchFamily="34" charset="0"/>
              <a:buChar char="•"/>
            </a:pPr>
            <a:r>
              <a:rPr lang="en-US" sz="1400" dirty="0" smtClean="0"/>
              <a:t>This project was a last minute project to meet an objective that we were not aware of. My team was not prepared for this project and we had to use equipment that was not optimal for the job. Even with these potential setbacks we were able to gather meaningful data. From that data, I constructed this figure which exceeded managements’ expectations.</a:t>
            </a:r>
          </a:p>
        </p:txBody>
      </p:sp>
      <p:pic>
        <p:nvPicPr>
          <p:cNvPr id="2" name="Picture 1"/>
          <p:cNvPicPr>
            <a:picLocks noChangeAspect="1"/>
          </p:cNvPicPr>
          <p:nvPr/>
        </p:nvPicPr>
        <p:blipFill>
          <a:blip r:embed="rId2"/>
          <a:stretch>
            <a:fillRect/>
          </a:stretch>
        </p:blipFill>
        <p:spPr>
          <a:xfrm>
            <a:off x="6284422" y="318110"/>
            <a:ext cx="4873249" cy="6257604"/>
          </a:xfrm>
          <a:prstGeom prst="rect">
            <a:avLst/>
          </a:prstGeom>
        </p:spPr>
      </p:pic>
    </p:spTree>
    <p:extLst>
      <p:ext uri="{BB962C8B-B14F-4D97-AF65-F5344CB8AC3E}">
        <p14:creationId xmlns:p14="http://schemas.microsoft.com/office/powerpoint/2010/main" val="1706269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40804" y="1512397"/>
            <a:ext cx="6143625" cy="4772025"/>
          </a:xfrm>
          <a:prstGeom prst="rect">
            <a:avLst/>
          </a:prstGeom>
        </p:spPr>
      </p:pic>
      <p:pic>
        <p:nvPicPr>
          <p:cNvPr id="5" name="Picture 4"/>
          <p:cNvPicPr>
            <a:picLocks noChangeAspect="1"/>
          </p:cNvPicPr>
          <p:nvPr/>
        </p:nvPicPr>
        <p:blipFill>
          <a:blip r:embed="rId3"/>
          <a:stretch>
            <a:fillRect/>
          </a:stretch>
        </p:blipFill>
        <p:spPr>
          <a:xfrm>
            <a:off x="764771" y="2579403"/>
            <a:ext cx="4688811" cy="4170531"/>
          </a:xfrm>
          <a:prstGeom prst="rect">
            <a:avLst/>
          </a:prstGeom>
        </p:spPr>
      </p:pic>
      <p:sp>
        <p:nvSpPr>
          <p:cNvPr id="6" name="TextBox 5"/>
          <p:cNvSpPr txBox="1"/>
          <p:nvPr/>
        </p:nvSpPr>
        <p:spPr>
          <a:xfrm>
            <a:off x="528275" y="472534"/>
            <a:ext cx="5137265" cy="461665"/>
          </a:xfrm>
          <a:prstGeom prst="rect">
            <a:avLst/>
          </a:prstGeom>
          <a:noFill/>
        </p:spPr>
        <p:txBody>
          <a:bodyPr wrap="square" rtlCol="0">
            <a:spAutoFit/>
          </a:bodyPr>
          <a:lstStyle/>
          <a:p>
            <a:r>
              <a:rPr lang="en-US" sz="2400" dirty="0" smtClean="0"/>
              <a:t>Data Visualizations -  M.Sc. Thesis</a:t>
            </a:r>
          </a:p>
        </p:txBody>
      </p:sp>
      <p:sp>
        <p:nvSpPr>
          <p:cNvPr id="7" name="TextBox 6"/>
          <p:cNvSpPr txBox="1"/>
          <p:nvPr/>
        </p:nvSpPr>
        <p:spPr>
          <a:xfrm>
            <a:off x="440574" y="1011348"/>
            <a:ext cx="380723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ArcGIS Pro (right) and </a:t>
            </a:r>
            <a:r>
              <a:rPr lang="en-US" sz="1400" dirty="0" err="1" smtClean="0"/>
              <a:t>ggplot</a:t>
            </a:r>
            <a:r>
              <a:rPr lang="en-US" sz="1400" dirty="0" smtClean="0"/>
              <a:t> – R (below) visualizations from my Graduate Thesis</a:t>
            </a:r>
          </a:p>
          <a:p>
            <a:pPr marL="285750" indent="-285750">
              <a:buFont typeface="Arial" panose="020B0604020202020204" pitchFamily="34" charset="0"/>
              <a:buChar char="•"/>
            </a:pPr>
            <a:r>
              <a:rPr lang="en-US" sz="1400" dirty="0" smtClean="0"/>
              <a:t>Extensive data collection, database management, data visualization and data analysis</a:t>
            </a:r>
          </a:p>
          <a:p>
            <a:pPr marL="285750" indent="-285750">
              <a:buFont typeface="Arial" panose="020B0604020202020204" pitchFamily="34" charset="0"/>
              <a:buChar char="•"/>
            </a:pPr>
            <a:r>
              <a:rPr lang="en-US" sz="1400" dirty="0" smtClean="0"/>
              <a:t>https://researchrepository.wvu.edu/cgi/viewcontent.cgi?article=4946&amp;context=etd</a:t>
            </a:r>
          </a:p>
          <a:p>
            <a:pPr marL="285750" indent="-285750">
              <a:buFont typeface="Arial" panose="020B0604020202020204" pitchFamily="34" charset="0"/>
              <a:buChar char="•"/>
            </a:pPr>
            <a:endParaRPr lang="en-US" sz="1400" dirty="0" smtClean="0"/>
          </a:p>
        </p:txBody>
      </p:sp>
    </p:spTree>
    <p:extLst>
      <p:ext uri="{BB962C8B-B14F-4D97-AF65-F5344CB8AC3E}">
        <p14:creationId xmlns:p14="http://schemas.microsoft.com/office/powerpoint/2010/main" val="3635679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369</Words>
  <Application>Microsoft Office PowerPoint</Application>
  <PresentationFormat>Widescreen</PresentationFormat>
  <Paragraphs>43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City of Tacoma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Ankeny, Joshua</dc:creator>
  <cp:lastModifiedBy>Ankeny, Joshua</cp:lastModifiedBy>
  <cp:revision>7</cp:revision>
  <cp:lastPrinted>2022-06-07T06:01:23Z</cp:lastPrinted>
  <dcterms:created xsi:type="dcterms:W3CDTF">2022-06-07T05:09:57Z</dcterms:created>
  <dcterms:modified xsi:type="dcterms:W3CDTF">2022-06-07T06:42:34Z</dcterms:modified>
</cp:coreProperties>
</file>